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8" r:id="rId11"/>
    <p:sldId id="269" r:id="rId12"/>
    <p:sldId id="264" r:id="rId13"/>
    <p:sldId id="265" r:id="rId14"/>
    <p:sldId id="272" r:id="rId15"/>
    <p:sldId id="266" r:id="rId16"/>
    <p:sldId id="267" r:id="rId17"/>
    <p:sldId id="273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68"/>
    <p:restoredTop sz="96327"/>
  </p:normalViewPr>
  <p:slideViewPr>
    <p:cSldViewPr snapToGrid="0" snapToObjects="1">
      <p:cViewPr varScale="1">
        <p:scale>
          <a:sx n="135" d="100"/>
          <a:sy n="135" d="100"/>
        </p:scale>
        <p:origin x="17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2E2B1-4AEC-674A-B772-750CBD4976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CUSTOMER SEGMENTATION VIA CLUSTERING</a:t>
            </a:r>
          </a:p>
        </p:txBody>
      </p:sp>
    </p:spTree>
    <p:extLst>
      <p:ext uri="{BB962C8B-B14F-4D97-AF65-F5344CB8AC3E}">
        <p14:creationId xmlns:p14="http://schemas.microsoft.com/office/powerpoint/2010/main" val="1842042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84AAD-9F93-9948-BE50-EB061864C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06108-FE6B-8D4E-BFCB-9B4416066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customers, items, payments, sellers and categories datasets are merged</a:t>
            </a:r>
          </a:p>
          <a:p>
            <a:r>
              <a:rPr lang="en-US" dirty="0"/>
              <a:t>The rows with </a:t>
            </a:r>
            <a:r>
              <a:rPr lang="en-US" dirty="0" err="1"/>
              <a:t>NaNs</a:t>
            </a:r>
            <a:r>
              <a:rPr lang="en-US" dirty="0"/>
              <a:t> are dropped from the dataset</a:t>
            </a:r>
          </a:p>
          <a:p>
            <a:r>
              <a:rPr lang="en-US" dirty="0"/>
              <a:t>Timestamp columns i.e.,‘order_approved_at','order_delivered_carrier_date','order_delivered_customer_date','order_estimated_delivery_date','shipping_limit_date’  are split into year, month, day, hour, </a:t>
            </a:r>
            <a:r>
              <a:rPr lang="en-US" dirty="0" err="1"/>
              <a:t>is_weekday</a:t>
            </a:r>
            <a:r>
              <a:rPr lang="en-US" dirty="0"/>
              <a:t> or </a:t>
            </a:r>
            <a:r>
              <a:rPr lang="en-US" dirty="0" err="1"/>
              <a:t>is_weekend</a:t>
            </a:r>
            <a:endParaRPr lang="en-US" dirty="0"/>
          </a:p>
          <a:p>
            <a:r>
              <a:rPr lang="en-US" dirty="0" err="1"/>
              <a:t>Customer_city</a:t>
            </a:r>
            <a:r>
              <a:rPr lang="en-US" dirty="0"/>
              <a:t> and </a:t>
            </a:r>
            <a:r>
              <a:rPr lang="en-US" dirty="0" err="1"/>
              <a:t>seller_city</a:t>
            </a:r>
            <a:r>
              <a:rPr lang="en-US" dirty="0"/>
              <a:t> columns are dropped since the dimensionality will increase</a:t>
            </a:r>
          </a:p>
        </p:txBody>
      </p:sp>
    </p:spTree>
    <p:extLst>
      <p:ext uri="{BB962C8B-B14F-4D97-AF65-F5344CB8AC3E}">
        <p14:creationId xmlns:p14="http://schemas.microsoft.com/office/powerpoint/2010/main" val="1350046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D8C09-EE23-314B-9BE1-845281451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PREPROCESSING(CONTD)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1189-49BE-E946-8175-319797839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Numerical columns are standardized</a:t>
            </a:r>
          </a:p>
          <a:p>
            <a:r>
              <a:rPr lang="en-US" dirty="0"/>
              <a:t>Categorical columns are one-hot encoded and merged with standardized numerical columns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893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F0FC757-0FB0-43DC-8A8C-A60D55175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078FCAE-E8BE-4215-8F37-55B5EE72F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BC7D4-AD68-E645-82E0-6BF8BA53B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3525640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dirty="0"/>
              <a:t>FEATURES</a:t>
            </a:r>
            <a:r>
              <a:rPr lang="en-US" sz="3700" dirty="0"/>
              <a:t>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AAF1CF6-A2E3-40FC-975A-E8E573D23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352149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907A2B9-67D8-42FB-A373-67076DE4D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60131" y="482171"/>
            <a:chExt cx="6091791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41EDF98-4415-4462-AEA7-82AEA1205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60131" y="482171"/>
              <a:ext cx="6091791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744230B-ABEB-48BC-A302-410B6FBD4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78956" y="812507"/>
              <a:ext cx="5461780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88BBAE4-1AA8-4249-AB11-FEFFDB51A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2379" y="977965"/>
            <a:ext cx="5128689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Table&#10;&#10;Description automatically generated with low confidence">
            <a:extLst>
              <a:ext uri="{FF2B5EF4-FFF2-40B4-BE49-F238E27FC236}">
                <a16:creationId xmlns:a16="http://schemas.microsoft.com/office/drawing/2014/main" id="{4F7252B7-C447-AD41-B0AA-B63C64E526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533326" y="1116345"/>
            <a:ext cx="1942751" cy="38661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F48ABDD-EC14-4852-8085-531535B95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F4E9326-7C69-4A33-9A45-62F659E4AE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236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1A4066-B261-49FE-952E-A0FE3EE7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1B4579-E2EA-4BD7-94FF-0A0BEE135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4D87251-FCBF-CA43-A6E0-34C205D8D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>
            <a:normAutofit/>
          </a:bodyPr>
          <a:lstStyle/>
          <a:p>
            <a:r>
              <a:rPr lang="en-US" dirty="0"/>
              <a:t>K-MEANS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958111-BC13-4D45-AB27-0C2C83F9B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12B21-99BC-F640-B0FE-FD8F201FD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After the data was one-hot encoded and scaled, K-Means clustering algorithm was applied and the optimal number of clusters were found to be 5 based on the elbow method</a:t>
            </a:r>
          </a:p>
          <a:p>
            <a:r>
              <a:rPr lang="en-US" dirty="0"/>
              <a:t>So, based on these 5 clusters, appropriate treatment could be designed. Like personalizing marketing campaigns etc.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188758-E18A-4CE5-9D03-F4BF5D887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46003" y="583365"/>
            <a:chExt cx="6091790" cy="518192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21513DD-C15F-4381-AEA6-ED9E5E218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ED2DE01-7F43-4858-85FC-27022DA78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96AF1D39-6AF6-E64F-B215-C1018D5778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05" r="10055" b="-1"/>
          <a:stretch/>
        </p:blipFill>
        <p:spPr>
          <a:xfrm>
            <a:off x="6093926" y="1116345"/>
            <a:ext cx="4821551" cy="386617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42F4933-2ECF-4EE5-BCE4-F19E3CA60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6FAC23C-014D-4AC5-AD1B-36F7D0E7E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524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1A4066-B261-49FE-952E-A0FE3EE7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1B4579-E2EA-4BD7-94FF-0A0BEE135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882EDD-FF4D-EA40-81C1-DD2BBD8B5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>
            <a:normAutofit/>
          </a:bodyPr>
          <a:lstStyle/>
          <a:p>
            <a:r>
              <a:rPr lang="en-US" dirty="0"/>
              <a:t>K-Means(CONTD)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958111-BC13-4D45-AB27-0C2C83F9B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C153B3-401A-417F-9F4E-0DEACE314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Based on the t-SNE visualization, we see the clusters in higher dimensions</a:t>
            </a:r>
          </a:p>
          <a:p>
            <a:r>
              <a:rPr lang="en-US" dirty="0"/>
              <a:t>t-SNE is a statistical method for visualizing high-dimensional data by giving each datapoint a location in a two or three-dimensional map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188758-E18A-4CE5-9D03-F4BF5D887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46003" y="583365"/>
            <a:chExt cx="6091790" cy="518192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21513DD-C15F-4381-AEA6-ED9E5E218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ED2DE01-7F43-4858-85FC-27022DA78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1663C1-4FEF-AA46-A7F1-1826EBCD07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99" b="-3"/>
          <a:stretch/>
        </p:blipFill>
        <p:spPr>
          <a:xfrm>
            <a:off x="6093926" y="1116345"/>
            <a:ext cx="4821551" cy="386617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42F4933-2ECF-4EE5-BCE4-F19E3CA60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FAC23C-014D-4AC5-AD1B-36F7D0E7E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2244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31DC5-1864-0345-A4E9-94CA680DF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9821D-5456-284F-8FD2-20EA10FF6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reduce the dimensionality of the dataset, PCA was applied to reduce the components to 3</a:t>
            </a:r>
          </a:p>
          <a:p>
            <a:r>
              <a:rPr lang="en-US" dirty="0"/>
              <a:t>PCA ensures that noise is suppressed and speeds up computation of pairwise distances between the samples</a:t>
            </a:r>
          </a:p>
        </p:txBody>
      </p:sp>
    </p:spTree>
    <p:extLst>
      <p:ext uri="{BB962C8B-B14F-4D97-AF65-F5344CB8AC3E}">
        <p14:creationId xmlns:p14="http://schemas.microsoft.com/office/powerpoint/2010/main" val="1327825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419CA0-BFB4-4390-AB8F-5DBFCA45D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F4C623-16D7-4722-8EFB-A5B0E3BC0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F62C03E-55D7-F247-9A0D-10C4FA1C8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5550355" cy="1049235"/>
          </a:xfrm>
        </p:spPr>
        <p:txBody>
          <a:bodyPr>
            <a:normAutofit/>
          </a:bodyPr>
          <a:lstStyle/>
          <a:p>
            <a:r>
              <a:rPr lang="en-US" dirty="0"/>
              <a:t>DBSCAN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6E9C81-ACBE-459E-A7D5-2BB824B68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C2D78-7007-2245-80C5-AB8A225DF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5550355" cy="3450613"/>
          </a:xfrm>
        </p:spPr>
        <p:txBody>
          <a:bodyPr>
            <a:normAutofit/>
          </a:bodyPr>
          <a:lstStyle/>
          <a:p>
            <a:r>
              <a:rPr lang="en-US" dirty="0" err="1"/>
              <a:t>DBScan</a:t>
            </a:r>
            <a:r>
              <a:rPr lang="en-US" dirty="0"/>
              <a:t> clustering algorithm was applied after PCA with epsilon value of 1 and 9 as minimum number of samples</a:t>
            </a:r>
          </a:p>
          <a:p>
            <a:r>
              <a:rPr lang="en-US" dirty="0"/>
              <a:t>The silhouette coefficient is 0.457 with 117 records classified as noise</a:t>
            </a:r>
          </a:p>
          <a:p>
            <a:r>
              <a:rPr lang="en-US" dirty="0"/>
              <a:t>A total of 4 clusters were created based on which treatments could be designed to maximize business value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EBDCB18-ABE5-43B0-8B68-89FEDAECB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77388" y="482171"/>
            <a:ext cx="4074533" cy="5149101"/>
            <a:chOff x="7463259" y="583365"/>
            <a:chExt cx="4074533" cy="518192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3C65C6-7268-490D-B4A8-927D45FAB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4074533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133D4A5-82E5-43A0-9FF0-81B7AC16C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345028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B822BC2E-220A-574E-B920-67A7D4BF73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54" r="28910"/>
          <a:stretch/>
        </p:blipFill>
        <p:spPr>
          <a:xfrm>
            <a:off x="8116373" y="1116345"/>
            <a:ext cx="2799103" cy="386617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8EC5C75-E28F-4899-9C2E-39431B82B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6AAE0A1-60AD-4190-B85D-2DD814836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1993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0D6D7-0769-8B4D-97A5-B906A6267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CCF1A-CBBA-6341-A723-FBCD5ACA7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metric to evaluate both the clustering methods is through Silhouette score</a:t>
            </a:r>
          </a:p>
          <a:p>
            <a:r>
              <a:rPr lang="en-US" dirty="0"/>
              <a:t>The score relates to a model with better defined clusters. It is bounded between -1 for incorrect clustering and +1 for highly dense clustering</a:t>
            </a:r>
          </a:p>
          <a:p>
            <a:r>
              <a:rPr lang="en-US" dirty="0"/>
              <a:t>The Silhouette score for K-Means is found to be 0.102, while the score for DBSCAN is 0.457</a:t>
            </a:r>
          </a:p>
          <a:p>
            <a:r>
              <a:rPr lang="en-US" dirty="0"/>
              <a:t>We can see that clustering performance of DBSCAN is better as compared to K-Means</a:t>
            </a:r>
          </a:p>
        </p:txBody>
      </p:sp>
    </p:spTree>
    <p:extLst>
      <p:ext uri="{BB962C8B-B14F-4D97-AF65-F5344CB8AC3E}">
        <p14:creationId xmlns:p14="http://schemas.microsoft.com/office/powerpoint/2010/main" val="17318355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6BF1-67AF-754F-8BAC-E52384CF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79DD-6B58-5E4C-A3E2-39F324ABF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Customer Segmentation is used to group customers based on similarity. The goal behind is to increase business value of each customer</a:t>
            </a:r>
          </a:p>
          <a:p>
            <a:r>
              <a:rPr lang="en-US" dirty="0"/>
              <a:t>The dataset used is from a Brazilian E-Commerce company, containing details regarding customers, sellers, orders, products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Preprocessing steps like splitting timestamps, scaling and one-hot encoding </a:t>
            </a:r>
            <a:r>
              <a:rPr lang="en-US"/>
              <a:t>are carried out</a:t>
            </a:r>
            <a:endParaRPr lang="en-US" dirty="0"/>
          </a:p>
          <a:p>
            <a:r>
              <a:rPr lang="en-US" dirty="0"/>
              <a:t>Clustering algorithms like K-Means and </a:t>
            </a:r>
            <a:r>
              <a:rPr lang="en-US" dirty="0" err="1"/>
              <a:t>DBScan</a:t>
            </a:r>
            <a:r>
              <a:rPr lang="en-US" dirty="0"/>
              <a:t> are explored and implemented</a:t>
            </a:r>
          </a:p>
        </p:txBody>
      </p:sp>
    </p:spTree>
    <p:extLst>
      <p:ext uri="{BB962C8B-B14F-4D97-AF65-F5344CB8AC3E}">
        <p14:creationId xmlns:p14="http://schemas.microsoft.com/office/powerpoint/2010/main" val="620922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D9E7A-4E5C-8548-8E17-E979FB1EE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and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C9205-5822-EA4C-B358-6C3572D0F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Customer segmentation is the practice of dividing a company’s customers into groups that reflect similarity among customers in each group. </a:t>
            </a:r>
          </a:p>
          <a:p>
            <a:r>
              <a:rPr lang="en-US" dirty="0"/>
              <a:t>The goal of segmenting customers is to decide how to relate to customers in each segment in order to maximize the value of each customer to the business.</a:t>
            </a:r>
          </a:p>
          <a:p>
            <a:r>
              <a:rPr lang="en-US" dirty="0"/>
              <a:t>Customer segmentation has the potential to allow marketers to address each customer in the most effective way. </a:t>
            </a:r>
          </a:p>
          <a:p>
            <a:r>
              <a:rPr lang="en-US" dirty="0"/>
              <a:t>One approach to customer segmentation is leveraging machine learning algorithms to discover new segments.</a:t>
            </a:r>
          </a:p>
        </p:txBody>
      </p:sp>
    </p:spTree>
    <p:extLst>
      <p:ext uri="{BB962C8B-B14F-4D97-AF65-F5344CB8AC3E}">
        <p14:creationId xmlns:p14="http://schemas.microsoft.com/office/powerpoint/2010/main" val="876508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76540-A67F-AE4E-8787-B29B2C38B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69E1C-F527-7D49-8499-5477E2746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datasets are provided by </a:t>
            </a:r>
            <a:r>
              <a:rPr lang="en-US" dirty="0" err="1"/>
              <a:t>Olist</a:t>
            </a:r>
            <a:r>
              <a:rPr lang="en-US" dirty="0"/>
              <a:t>, which is a Brazilian E-Commerce company</a:t>
            </a:r>
          </a:p>
          <a:p>
            <a:r>
              <a:rPr lang="en-US" dirty="0"/>
              <a:t>The dataset has information of 100k orders from 2016 to 2018 made at multiple marketplaces in Brazil. Its features allows viewing an order from multiple dimensions: from order status, price, payment and freight performance to customer location, product attributes and finally reviews written by customers. </a:t>
            </a:r>
          </a:p>
        </p:txBody>
      </p:sp>
    </p:spTree>
    <p:extLst>
      <p:ext uri="{BB962C8B-B14F-4D97-AF65-F5344CB8AC3E}">
        <p14:creationId xmlns:p14="http://schemas.microsoft.com/office/powerpoint/2010/main" val="3605643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525901-CC82-4B41-8A94-053A1271A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DATA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73687-B3A9-8843-A5FD-93A3422F0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302" y="3531204"/>
            <a:ext cx="2823919" cy="1610643"/>
          </a:xfrm>
        </p:spPr>
        <p:txBody>
          <a:bodyPr vert="horz" lIns="91440" tIns="91440" rIns="91440" bIns="91440" rtlCol="0">
            <a:normAutofit/>
          </a:bodyPr>
          <a:lstStyle/>
          <a:p>
            <a:pPr marL="0" indent="0">
              <a:buNone/>
            </a:pPr>
            <a:r>
              <a:rPr lang="en-US" sz="1600" cap="all"/>
              <a:t>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5F0F059-8AE5-6948-980B-C9A7B5158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156702"/>
            <a:ext cx="6282919" cy="378545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78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FA80-334C-3848-A9BF-B17C16743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F3254-BDFF-9C4B-8485-F0C6F4EE2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product and orders datasets have </a:t>
            </a:r>
            <a:r>
              <a:rPr lang="en-US" dirty="0" err="1"/>
              <a:t>NaNs</a:t>
            </a:r>
            <a:r>
              <a:rPr lang="en-US" dirty="0"/>
              <a:t> in them. While the other datasets(customers, items, payments, sellers and categories) don’t</a:t>
            </a:r>
          </a:p>
          <a:p>
            <a:r>
              <a:rPr lang="en-US" dirty="0"/>
              <a:t>A total of 3K sellers are serving the 95K customers present in the dataset</a:t>
            </a:r>
          </a:p>
          <a:p>
            <a:r>
              <a:rPr lang="en-US" dirty="0"/>
              <a:t>98K orders were placed to purchase 33K different products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740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1A4066-B261-49FE-952E-A0FE3EE7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1B4579-E2EA-4BD7-94FF-0A0BEE135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9D11382-96F3-204E-8410-65A6DEDFD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>
            <a:normAutofit/>
          </a:bodyPr>
          <a:lstStyle/>
          <a:p>
            <a:r>
              <a:rPr lang="en-US" sz="2700" dirty="0"/>
              <a:t>Exploratory data analysis (CONTD)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958111-BC13-4D45-AB27-0C2C83F9B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F67948-EE9A-4F12-B908-9DE8B0CEC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/>
          </a:bodyPr>
          <a:lstStyle/>
          <a:p>
            <a:r>
              <a:rPr lang="en-US" dirty="0"/>
              <a:t>Majority of the customers are from Sao Paulo state</a:t>
            </a:r>
          </a:p>
          <a:p>
            <a:r>
              <a:rPr lang="en-US" dirty="0"/>
              <a:t>While very few from Roraima state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188758-E18A-4CE5-9D03-F4BF5D887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46003" y="583365"/>
            <a:chExt cx="6091790" cy="518192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21513DD-C15F-4381-AEA6-ED9E5E218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ED2DE01-7F43-4858-85FC-27022DA78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699C0355-AE07-794E-9FAC-F7AF6C201B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892" r="-2" b="-2"/>
          <a:stretch/>
        </p:blipFill>
        <p:spPr>
          <a:xfrm>
            <a:off x="6093926" y="1116345"/>
            <a:ext cx="4821551" cy="386617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42F4933-2ECF-4EE5-BCE4-F19E3CA60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FAC23C-014D-4AC5-AD1B-36F7D0E7E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1377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193BA5C-B8F3-4972-BA54-014C48FAF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7162BAB-C25E-4CE9-B87C-F118DC7E7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13822B4-DD67-2245-B7A4-E548CE773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>
            <a:normAutofit/>
          </a:bodyPr>
          <a:lstStyle/>
          <a:p>
            <a:r>
              <a:rPr lang="en-US" sz="2700" dirty="0"/>
              <a:t>Exploratory data analysis (CONTD)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B93327-222A-4DAC-9163-371BF44C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BD35F8-E32F-47A1-A447-CCD9A9929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/>
          </a:bodyPr>
          <a:lstStyle/>
          <a:p>
            <a:r>
              <a:rPr lang="en-US" dirty="0"/>
              <a:t>Most of the orders were placed from the bed &amp; bath category</a:t>
            </a:r>
          </a:p>
          <a:p>
            <a:r>
              <a:rPr lang="en-US" dirty="0"/>
              <a:t>While very few orders were from Automobiles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4EE34E3-F117-4487-8ACF-33DA65FA1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60131" y="482171"/>
            <a:chExt cx="6091791" cy="514910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9ACC02C-6424-4165-93C4-E83C8E81D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60131" y="482171"/>
              <a:ext cx="6091791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182CB9C-C978-4C9B-9AAD-8B1341897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78956" y="812507"/>
              <a:ext cx="5461780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6388820-A63D-463C-9DBC-060A5ABE3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2379" y="977965"/>
            <a:ext cx="5134631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, bar chart&#10;&#10;Description automatically generated">
            <a:extLst>
              <a:ext uri="{FF2B5EF4-FFF2-40B4-BE49-F238E27FC236}">
                <a16:creationId xmlns:a16="http://schemas.microsoft.com/office/drawing/2014/main" id="{2EC607B7-43DA-FF44-A921-87F7515F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26" y="1868151"/>
            <a:ext cx="4821551" cy="2362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04ED70F-D6FD-4EB1-A171-D30F885FE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A26CAE9-74C4-4EDD-8A80-77F79EAA8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6435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1A4066-B261-49FE-952E-A0FE3EE7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1B4579-E2EA-4BD7-94FF-0A0BEE135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2DC64DC-DECE-3A49-B541-B65D9BA6E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1" y="535259"/>
            <a:ext cx="3530157" cy="1049235"/>
          </a:xfrm>
        </p:spPr>
        <p:txBody>
          <a:bodyPr>
            <a:normAutofit fontScale="90000"/>
          </a:bodyPr>
          <a:lstStyle/>
          <a:p>
            <a:r>
              <a:rPr lang="en-US" dirty="0"/>
              <a:t>Exploratory data </a:t>
            </a:r>
            <a:r>
              <a:rPr lang="en-US" sz="3000" dirty="0"/>
              <a:t>analysis</a:t>
            </a:r>
            <a:r>
              <a:rPr lang="en-US" dirty="0"/>
              <a:t> (CONTD)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958111-BC13-4D45-AB27-0C2C83F9B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3D6895-5FE4-4561-B628-8F813F048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/>
          </a:bodyPr>
          <a:lstStyle/>
          <a:p>
            <a:r>
              <a:rPr lang="en-US" dirty="0"/>
              <a:t>Most of the orders are placed stating from 8 AM till 11 PM. While 4 PM being the most active hour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188758-E18A-4CE5-9D03-F4BF5D887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46003" y="583365"/>
            <a:chExt cx="6091790" cy="5181928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21513DD-C15F-4381-AEA6-ED9E5E218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ED2DE01-7F43-4858-85FC-27022DA78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 descr="Chart, histogram&#10;&#10;Description automatically generated">
            <a:extLst>
              <a:ext uri="{FF2B5EF4-FFF2-40B4-BE49-F238E27FC236}">
                <a16:creationId xmlns:a16="http://schemas.microsoft.com/office/drawing/2014/main" id="{8D670C1F-407F-C446-BC8F-B86468CA8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48" r="10743" b="-2"/>
          <a:stretch/>
        </p:blipFill>
        <p:spPr>
          <a:xfrm>
            <a:off x="6093926" y="1116345"/>
            <a:ext cx="4821551" cy="386617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42F4933-2ECF-4EE5-BCE4-F19E3CA60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FAC23C-014D-4AC5-AD1B-36F7D0E7E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27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ED32-C0DE-7646-BA84-65B5ADABA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CA83B-1276-9546-A3DD-EB15BB7CF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Below are some of the important insights from the dataset.</a:t>
            </a:r>
          </a:p>
          <a:p>
            <a:r>
              <a:rPr lang="en-US" dirty="0"/>
              <a:t>A lot of the customers and sellers live and operate around Sao Paulo region. Followed by Rio de </a:t>
            </a:r>
            <a:r>
              <a:rPr lang="en-US" dirty="0" err="1"/>
              <a:t>Janerio</a:t>
            </a:r>
            <a:endParaRPr lang="en-US" dirty="0"/>
          </a:p>
          <a:p>
            <a:r>
              <a:rPr lang="en-US" dirty="0"/>
              <a:t>Bed and bath category occupied most of the orders followed by cosmetics</a:t>
            </a:r>
          </a:p>
          <a:p>
            <a:r>
              <a:rPr lang="en-US" dirty="0"/>
              <a:t>Most of the orders were placed from 8 AM till 11 PM</a:t>
            </a:r>
          </a:p>
          <a:p>
            <a:r>
              <a:rPr lang="en-US" dirty="0"/>
              <a:t>There are a total of 3K sellers present for 95K customers present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1447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16897</TotalTime>
  <Words>789</Words>
  <Application>Microsoft Macintosh PowerPoint</Application>
  <PresentationFormat>Widescreen</PresentationFormat>
  <Paragraphs>61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Gill Sans MT</vt:lpstr>
      <vt:lpstr>Gallery</vt:lpstr>
      <vt:lpstr>CUSTOMER SEGMENTATION VIA CLUSTERING</vt:lpstr>
      <vt:lpstr>Intro and problem statement</vt:lpstr>
      <vt:lpstr>Datasets</vt:lpstr>
      <vt:lpstr>DATA SCHEMA</vt:lpstr>
      <vt:lpstr>Exploratory data analysis</vt:lpstr>
      <vt:lpstr>Exploratory data analysis (CONTD)</vt:lpstr>
      <vt:lpstr>Exploratory data analysis (CONTD)</vt:lpstr>
      <vt:lpstr>Exploratory data analysis (CONTD)</vt:lpstr>
      <vt:lpstr>Insights Summary</vt:lpstr>
      <vt:lpstr>DATA PREPROCESSING</vt:lpstr>
      <vt:lpstr>DATA PREPROCESSING(CONTD)</vt:lpstr>
      <vt:lpstr>FEATURES </vt:lpstr>
      <vt:lpstr>K-MEANS</vt:lpstr>
      <vt:lpstr>K-Means(CONTD)</vt:lpstr>
      <vt:lpstr>PCA</vt:lpstr>
      <vt:lpstr>DBSCAN</vt:lpstr>
      <vt:lpstr>Performance Evaluation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SEGMENTATION VIA CLUSTERING</dc:title>
  <dc:creator>Krishna Sreenivas</dc:creator>
  <cp:lastModifiedBy>Krishna Sreenivas</cp:lastModifiedBy>
  <cp:revision>27</cp:revision>
  <dcterms:created xsi:type="dcterms:W3CDTF">2021-06-07T01:55:17Z</dcterms:created>
  <dcterms:modified xsi:type="dcterms:W3CDTF">2021-06-22T14:23:10Z</dcterms:modified>
</cp:coreProperties>
</file>

<file path=docProps/thumbnail.jpeg>
</file>